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435" r:id="rId5"/>
    <p:sldId id="258" r:id="rId6"/>
    <p:sldId id="2439" r:id="rId7"/>
    <p:sldId id="259" r:id="rId8"/>
    <p:sldId id="2440" r:id="rId9"/>
    <p:sldId id="260" r:id="rId10"/>
    <p:sldId id="2441" r:id="rId11"/>
    <p:sldId id="2433" r:id="rId12"/>
    <p:sldId id="2442" r:id="rId13"/>
    <p:sldId id="2443" r:id="rId14"/>
    <p:sldId id="2444" r:id="rId15"/>
    <p:sldId id="2445" r:id="rId16"/>
    <p:sldId id="2436" r:id="rId17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596E4D-CAF6-5EDF-0021-D743BDE2F41E}" v="55" dt="2020-05-04T15:27:37.919"/>
    <p1510:client id="{2C5C726F-9927-410A-A34E-D98B814AC718}" v="69" dt="2020-05-04T15:31:57.088"/>
    <p1510:client id="{7D151A6F-0947-4E18-A4E4-952C2769C52D}" v="67" dt="2020-05-04T08:44:39.544"/>
    <p1510:client id="{9F5AF942-4E30-015E-2BE0-D46DA84EF9B2}" v="39" dt="2020-05-04T09:41:29.984"/>
    <p1510:client id="{E6C3CCE7-7852-077A-B75C-73B149A5337A}" v="1075" dt="2020-05-04T09:37:11.3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55BC4A-1BBC-4070-9EFA-669D1A6E94D2}" type="datetime1">
              <a:rPr lang="en-GB" smtClean="0"/>
              <a:t>04/05/2020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B37D4B-D6A3-429F-9A0C-651432ECC464}" type="datetime1">
              <a:rPr lang="en-GB" smtClean="0"/>
              <a:pPr/>
              <a:t>04/05/2020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921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0496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610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686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827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8553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830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983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537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111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rtlCol="0"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en-GB" noProof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defRPr>
            </a:lvl1pPr>
          </a:lstStyle>
          <a:p>
            <a:pPr rtl="0"/>
            <a:r>
              <a:rPr lang="en-GB" noProof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rtlCol="0" anchor="ctr">
            <a:noAutofit/>
          </a:bodyPr>
          <a:lstStyle>
            <a:lvl1pPr algn="l">
              <a:defRPr sz="3600" spc="300"/>
            </a:lvl1pPr>
          </a:lstStyle>
          <a:p>
            <a:pPr rtl="0"/>
            <a:r>
              <a:rPr lang="en-GB" noProof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rtlCol="0"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418" y="2598351"/>
            <a:ext cx="8931161" cy="830649"/>
          </a:xfrm>
        </p:spPr>
        <p:txBody>
          <a:bodyPr rtlCol="0">
            <a:noAutofit/>
          </a:bodyPr>
          <a:lstStyle/>
          <a:p>
            <a:r>
              <a:rPr lang="zh-TW" altLang="en-US" sz="7200" b="1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人員佈署與調配系統</a:t>
            </a:r>
            <a:endParaRPr lang="en-GB" sz="7200" b="1">
              <a:solidFill>
                <a:schemeClr val="bg1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30555" y="3946042"/>
            <a:ext cx="3530889" cy="1614249"/>
          </a:xfrm>
        </p:spPr>
        <p:txBody>
          <a:bodyPr rtlCol="0">
            <a:normAutofit fontScale="92500"/>
          </a:bodyPr>
          <a:lstStyle/>
          <a:p>
            <a:r>
              <a:rPr lang="en-MY" altLang="zh-TW"/>
              <a:t>D0745590	</a:t>
            </a:r>
            <a:r>
              <a:rPr lang="zh-TW" altLang="en-US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蘇子維</a:t>
            </a:r>
            <a:endParaRPr lang="en-MY" altLang="zh-TW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en-GB">
                <a:solidFill>
                  <a:schemeClr val="bg1"/>
                </a:solidFill>
              </a:rPr>
              <a:t>D0729436	</a:t>
            </a:r>
            <a:r>
              <a:rPr lang="zh-TW" altLang="en-US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李煥良</a:t>
            </a:r>
            <a:endParaRPr lang="en-GB">
              <a:solidFill>
                <a:schemeClr val="bg1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en-GB"/>
              <a:t>D0783090	</a:t>
            </a:r>
            <a:r>
              <a:rPr lang="zh-TW" altLang="en-US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吳嘉偉</a:t>
            </a:r>
            <a:endParaRPr lang="en-GB">
              <a:solidFill>
                <a:schemeClr val="bg1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0"/>
            <a:ext cx="11002962" cy="1189038"/>
          </a:xfrm>
        </p:spPr>
        <p:txBody>
          <a:bodyPr rtlCol="0"/>
          <a:lstStyle/>
          <a:p>
            <a:pPr algn="ctr" rtl="0"/>
            <a:r>
              <a:rPr lang="zh-CN" altLang="en-US">
                <a:ea typeface="等线 Light"/>
              </a:rPr>
              <a:t>處理描述(3)</a:t>
            </a:r>
            <a:endParaRPr lang="en-GB"/>
          </a:p>
        </p:txBody>
      </p:sp>
      <p:graphicFrame>
        <p:nvGraphicFramePr>
          <p:cNvPr id="6" name="Table 2" descr="Table Goes Here">
            <a:extLst>
              <a:ext uri="{FF2B5EF4-FFF2-40B4-BE49-F238E27FC236}">
                <a16:creationId xmlns:a16="http://schemas.microsoft.com/office/drawing/2014/main" id="{0E9A2E70-9C73-45A4-9B0C-E2433CF2A83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91498766"/>
              </p:ext>
            </p:extLst>
          </p:nvPr>
        </p:nvGraphicFramePr>
        <p:xfrm>
          <a:off x="262690" y="1181074"/>
          <a:ext cx="11518430" cy="488026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27377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7991053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</a:tblGrid>
              <a:tr h="581433"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sz="2400" b="0" noProof="0"/>
                        <a:t>作業處理名稱</a:t>
                      </a:r>
                      <a:endParaRPr lang="en-GB" sz="2400" b="0" i="0" noProof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/>
                      </a:endParaRPr>
                    </a:p>
                  </a:txBody>
                  <a:tcPr marL="67647" marR="67647" marT="34995" marB="34995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sz="2400" b="0" i="0" u="none" strike="noStrike" baseline="0" noProof="0">
                          <a:solidFill>
                            <a:srgbClr val="FFFFFF"/>
                          </a:solidFill>
                          <a:latin typeface="微軟正黑體 Light"/>
                          <a:ea typeface="微軟正黑體 Light"/>
                        </a:rPr>
                        <a:t>工作</a:t>
                      </a:r>
                      <a:r>
                        <a:rPr lang="zh-CN" altLang="en-US" sz="2400" b="0" i="0" u="none" strike="noStrike" baseline="0" noProof="0">
                          <a:solidFill>
                            <a:srgbClr val="FFFFFF"/>
                          </a:solidFill>
                          <a:latin typeface="微軟正黑體 Light"/>
                          <a:ea typeface="微軟正黑體 Light"/>
                        </a:rPr>
                        <a:t>分配</a:t>
                      </a: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24209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執行程序與規則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１. </a:t>
                      </a: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專案生成後，被選上的領隊有權限進行工作分配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２. 領隊能夠隨時編輯工作委配單，但不能編輯專案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資料輸入／來源</a:t>
                      </a:r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專案／主管部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資料輸出／目的地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工作委配單／領隊</a:t>
                      </a:r>
                      <a:endParaRPr lang="zh-TW" altLang="en-US" sz="2400"/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714375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限制與備註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2400" noProof="0">
                        <a:solidFill>
                          <a:schemeClr val="tx1"/>
                        </a:solidFill>
                        <a:latin typeface="微軟正黑體 Light"/>
                        <a:ea typeface="微軟正黑體 Light"/>
                      </a:endParaRP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</a:tbl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430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138412-0333-46BE-BF1A-0E0CD511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sz="4400" b="1"/>
              <a:t>藍圖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0ED3AB-C4DA-40AA-9254-15C1C9D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pPr rtl="0"/>
              <a:t>11</a:t>
            </a:fld>
            <a:endParaRPr lang="en-GB" noProof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0213C6A-FA5B-49E3-86F1-18F3D3E205A1}"/>
              </a:ext>
            </a:extLst>
          </p:cNvPr>
          <p:cNvSpPr txBox="1"/>
          <p:nvPr/>
        </p:nvSpPr>
        <p:spPr>
          <a:xfrm>
            <a:off x="7792995" y="1037966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2400" b="1">
                <a:solidFill>
                  <a:srgbClr val="FFFFFF"/>
                </a:solidFill>
                <a:latin typeface="微軟正黑體 Light"/>
                <a:ea typeface="微軟正黑體 Light"/>
              </a:rPr>
              <a:t>１.專案</a:t>
            </a:r>
            <a:endParaRPr lang="zh-TW" sz="2400" b="1">
              <a:solidFill>
                <a:srgbClr val="FFFFFF"/>
              </a:solidFill>
            </a:endParaRPr>
          </a:p>
        </p:txBody>
      </p:sp>
      <p:pic>
        <p:nvPicPr>
          <p:cNvPr id="3" name="圖片 3" descr="一張含有 螢幕擷取畫面 的圖片&#10;&#10;描述是以非常高的可信度產生">
            <a:extLst>
              <a:ext uri="{FF2B5EF4-FFF2-40B4-BE49-F238E27FC236}">
                <a16:creationId xmlns:a16="http://schemas.microsoft.com/office/drawing/2014/main" id="{7EDA1A85-B042-4366-84BA-145E98EE9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08" y="147929"/>
            <a:ext cx="5853830" cy="644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89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138412-0333-46BE-BF1A-0E0CD511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sz="4400" b="1"/>
              <a:t>藍圖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0ED3AB-C4DA-40AA-9254-15C1C9D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pPr rtl="0"/>
              <a:t>12</a:t>
            </a:fld>
            <a:endParaRPr lang="en-GB" noProof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0213C6A-FA5B-49E3-86F1-18F3D3E205A1}"/>
              </a:ext>
            </a:extLst>
          </p:cNvPr>
          <p:cNvSpPr txBox="1"/>
          <p:nvPr/>
        </p:nvSpPr>
        <p:spPr>
          <a:xfrm>
            <a:off x="7792995" y="1037966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2400" b="1">
                <a:solidFill>
                  <a:srgbClr val="FFFFFF"/>
                </a:solidFill>
                <a:latin typeface="微軟正黑體 Light"/>
                <a:ea typeface="微軟正黑體 Light"/>
              </a:rPr>
              <a:t>１.工作委派單</a:t>
            </a:r>
            <a:endParaRPr lang="zh-TW" sz="2400" b="1">
              <a:solidFill>
                <a:srgbClr val="FFFFFF"/>
              </a:solidFill>
            </a:endParaRPr>
          </a:p>
        </p:txBody>
      </p:sp>
      <p:pic>
        <p:nvPicPr>
          <p:cNvPr id="7" name="圖片 7" descr="一張含有 螢幕擷取畫面 的圖片&#10;&#10;描述是以非常高的可信度產生">
            <a:extLst>
              <a:ext uri="{FF2B5EF4-FFF2-40B4-BE49-F238E27FC236}">
                <a16:creationId xmlns:a16="http://schemas.microsoft.com/office/drawing/2014/main" id="{056D55CB-BF93-4A99-BB0B-95AC1AD94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37" y="1718774"/>
            <a:ext cx="9434185" cy="486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63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2999990"/>
            <a:ext cx="10787270" cy="830649"/>
          </a:xfrm>
        </p:spPr>
        <p:txBody>
          <a:bodyPr rtlCol="0">
            <a:normAutofit fontScale="90000"/>
          </a:bodyPr>
          <a:lstStyle/>
          <a:p>
            <a:pPr rtl="0"/>
            <a:r>
              <a:rPr lang="zh-TW" altLang="en-GB"/>
              <a:t>感謝</a:t>
            </a:r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b="-4482"/>
          <a:stretch/>
        </p:blipFill>
        <p:spPr>
          <a:xfrm>
            <a:off x="0" y="0"/>
            <a:ext cx="5143500" cy="723207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102" y="368707"/>
            <a:ext cx="3195782" cy="1219948"/>
          </a:xfrm>
        </p:spPr>
        <p:txBody>
          <a:bodyPr rtlCol="0">
            <a:normAutofit fontScale="90000"/>
          </a:bodyPr>
          <a:lstStyle/>
          <a:p>
            <a:pPr rtl="0"/>
            <a:r>
              <a:rPr lang="zh-CN" altLang="en-US">
                <a:latin typeface="微軟正黑體" panose="020B0604030504040204" pitchFamily="34" charset="-120"/>
                <a:ea typeface="微軟正黑體" panose="020B0604030504040204" pitchFamily="34" charset="-120"/>
              </a:rPr>
              <a:t>專題動機</a:t>
            </a:r>
            <a:endParaRPr lang="en-GB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85382" y="98882"/>
            <a:ext cx="3195782" cy="365125"/>
          </a:xfrm>
        </p:spPr>
        <p:txBody>
          <a:bodyPr rtlCol="0">
            <a:normAutofit fontScale="85000" lnSpcReduction="20000"/>
          </a:bodyPr>
          <a:lstStyle/>
          <a:p>
            <a:r>
              <a:rPr lang="zh-TW" altLang="en-US"/>
              <a:t>人員佈署與調配系統</a:t>
            </a:r>
            <a:endParaRPr lang="en-GB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pPr rtl="0"/>
              <a:t>2</a:t>
            </a:fld>
            <a:endParaRPr lang="en-GB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39B3F8B-B243-44EE-90AD-A72C1D770347}"/>
              </a:ext>
            </a:extLst>
          </p:cNvPr>
          <p:cNvSpPr txBox="1"/>
          <p:nvPr/>
        </p:nvSpPr>
        <p:spPr>
          <a:xfrm>
            <a:off x="5256363" y="1518249"/>
            <a:ext cx="6308784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sz="2800">
                <a:ea typeface="+mn-lt"/>
                <a:cs typeface="+mn-lt"/>
              </a:rPr>
              <a:t>在日常生活中，大大小小的事情都需要人來幫忙，不論是食衣住行上，甚至是展覽、表演...等活動舉辦都能看見人力資源的蹤影。</a:t>
            </a:r>
            <a:endParaRPr lang="zh-TW" altLang="en-US" sz="2800">
              <a:ea typeface="新細明體"/>
              <a:cs typeface="+mn-lt"/>
            </a:endParaRPr>
          </a:p>
          <a:p>
            <a:br>
              <a:rPr lang="zh-TW" altLang="en-US" sz="2800">
                <a:ea typeface="+mn-lt"/>
                <a:cs typeface="+mn-lt"/>
              </a:rPr>
            </a:br>
            <a:r>
              <a:rPr lang="zh-TW" sz="2800">
                <a:ea typeface="+mn-lt"/>
                <a:cs typeface="+mn-lt"/>
              </a:rPr>
              <a:t>當一件事情上需要投入許多資源時，</a:t>
            </a:r>
            <a:endParaRPr lang="zh-TW" altLang="en-US" sz="2800">
              <a:ea typeface="新細明體"/>
              <a:cs typeface="+mn-lt"/>
            </a:endParaRPr>
          </a:p>
          <a:p>
            <a:r>
              <a:rPr lang="zh-TW" sz="2800">
                <a:ea typeface="+mn-lt"/>
                <a:cs typeface="+mn-lt"/>
              </a:rPr>
              <a:t>這時適度調配員工就顯得更加重要。</a:t>
            </a:r>
            <a:endParaRPr lang="zh-TW" altLang="en-US" sz="2800">
              <a:ea typeface="新細明體"/>
              <a:cs typeface="+mn-lt"/>
            </a:endParaRPr>
          </a:p>
          <a:p>
            <a:endParaRPr lang="zh-TW" altLang="en-US" sz="2800">
              <a:ea typeface="+mn-lt"/>
              <a:cs typeface="+mn-lt"/>
            </a:endParaRPr>
          </a:p>
          <a:p>
            <a:r>
              <a:rPr lang="zh-TW" sz="2800">
                <a:ea typeface="+mn-lt"/>
                <a:cs typeface="+mn-lt"/>
              </a:rPr>
              <a:t>因此，我們選擇</a:t>
            </a:r>
            <a:r>
              <a:rPr lang="zh-TW" sz="2800" b="1">
                <a:ea typeface="+mn-lt"/>
                <a:cs typeface="+mn-lt"/>
              </a:rPr>
              <a:t>“人員部署與調配系統”</a:t>
            </a:r>
            <a:r>
              <a:rPr lang="zh-TW" sz="2800">
                <a:ea typeface="+mn-lt"/>
                <a:cs typeface="+mn-lt"/>
              </a:rPr>
              <a:t>作為這次的主題。</a:t>
            </a:r>
            <a:endParaRPr lang="zh-TW" sz="2800"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5563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3309" y="419465"/>
            <a:ext cx="3518106" cy="124229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b="1"/>
              <a:t>專題內容</a:t>
            </a:r>
            <a:endParaRPr lang="en-GB" b="1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pPr rtl="0"/>
              <a:t>3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182559-E44C-460D-82BF-D58C7F92C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025" y="419465"/>
            <a:ext cx="1596738" cy="15967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B93807-B042-4956-A988-11F375FA9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165092">
            <a:off x="2806794" y="1840635"/>
            <a:ext cx="1123409" cy="11234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185AB6D-6446-4A8E-B878-C983BCC0D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0948" y="2456651"/>
            <a:ext cx="1905000" cy="1905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C6ABF8E-AEEE-4B28-BB8E-7E7764C650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9661" y="5591694"/>
            <a:ext cx="1022541" cy="102254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8E8BAF7-1523-4828-9D64-F38B01C6D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336425">
            <a:off x="2160871" y="4369129"/>
            <a:ext cx="1039389" cy="103938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1167CFE-27F5-49E4-9DC4-830DBA0E66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98438" y="5214663"/>
            <a:ext cx="1022541" cy="102254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DF656F5-48A2-4438-86EF-B30838F1B8DD}"/>
              </a:ext>
            </a:extLst>
          </p:cNvPr>
          <p:cNvSpPr txBox="1"/>
          <p:nvPr/>
        </p:nvSpPr>
        <p:spPr>
          <a:xfrm>
            <a:off x="6096000" y="2062163"/>
            <a:ext cx="595610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建立一套人員佈署及動向紀錄</a:t>
            </a:r>
            <a:endParaRPr lang="en-MY" altLang="zh-TW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MY" altLang="zh-TW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讓主管對員工更有效率的工作分配與調度</a:t>
            </a:r>
            <a:endParaRPr lang="en-MY" altLang="zh-TW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MY" altLang="zh-TW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同時員工可以在個人行事曆中確認工作規劃</a:t>
            </a:r>
            <a:endParaRPr lang="en-MY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7997" y="254289"/>
            <a:ext cx="6043246" cy="909493"/>
          </a:xfrm>
        </p:spPr>
        <p:txBody>
          <a:bodyPr rtlCol="0">
            <a:noAutofit/>
          </a:bodyPr>
          <a:lstStyle/>
          <a:p>
            <a:pPr algn="l" rtl="0"/>
            <a:r>
              <a:rPr lang="zh-CN" altLang="en-US" sz="6000" b="1"/>
              <a:t>使用者要求</a:t>
            </a:r>
            <a:endParaRPr lang="en-GB" sz="6000" b="1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F4366-5A2E-483E-92B3-188096617111}"/>
              </a:ext>
            </a:extLst>
          </p:cNvPr>
          <p:cNvSpPr txBox="1"/>
          <p:nvPr/>
        </p:nvSpPr>
        <p:spPr>
          <a:xfrm>
            <a:off x="6904484" y="1759260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主管部的需求</a:t>
            </a:r>
            <a:endParaRPr lang="en-MY" sz="28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7EEE93-DE72-4B1A-B921-E58648E3279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27997" y="1518922"/>
            <a:ext cx="1011060" cy="10110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2F936C-C70B-4EF9-A004-AB037876DF62}"/>
              </a:ext>
            </a:extLst>
          </p:cNvPr>
          <p:cNvSpPr txBox="1"/>
          <p:nvPr/>
        </p:nvSpPr>
        <p:spPr>
          <a:xfrm>
            <a:off x="6782414" y="2359917"/>
            <a:ext cx="4988829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員工</a:t>
            </a:r>
            <a:r>
              <a: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</a:t>
            </a: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的管理、新增、刪除、修改、查看</a:t>
            </a:r>
            <a:endParaRPr lang="en-MY" altLang="zh-TW" sz="24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專案的管理、新增、刪除、修改、查看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手動結束專案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可查看</a:t>
            </a:r>
            <a:r>
              <a: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rPr>
              <a:t>行事歷</a:t>
            </a:r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7997" y="254289"/>
            <a:ext cx="6043246" cy="909493"/>
          </a:xfrm>
        </p:spPr>
        <p:txBody>
          <a:bodyPr rtlCol="0">
            <a:noAutofit/>
          </a:bodyPr>
          <a:lstStyle/>
          <a:p>
            <a:pPr algn="l" rtl="0"/>
            <a:r>
              <a:rPr lang="zh-CN" altLang="en-US" sz="6000" b="1"/>
              <a:t>使用者要求</a:t>
            </a:r>
            <a:endParaRPr lang="en-GB" sz="6000" b="1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5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F4366-5A2E-483E-92B3-188096617111}"/>
              </a:ext>
            </a:extLst>
          </p:cNvPr>
          <p:cNvSpPr txBox="1"/>
          <p:nvPr/>
        </p:nvSpPr>
        <p:spPr>
          <a:xfrm>
            <a:off x="6782414" y="1348857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領隊</a:t>
            </a:r>
            <a:r>
              <a:rPr lang="zh-TW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的需求</a:t>
            </a:r>
            <a:endParaRPr lang="en-MY" sz="28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7EEE93-DE72-4B1A-B921-E58648E3279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35664" y="1348857"/>
            <a:ext cx="1011060" cy="10110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2F936C-C70B-4EF9-A004-AB037876DF62}"/>
              </a:ext>
            </a:extLst>
          </p:cNvPr>
          <p:cNvSpPr txBox="1"/>
          <p:nvPr/>
        </p:nvSpPr>
        <p:spPr>
          <a:xfrm>
            <a:off x="6746724" y="1854387"/>
            <a:ext cx="4988829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>
                <a:latin typeface="微軟正黑體" panose="020B0604030504040204" pitchFamily="34" charset="-120"/>
                <a:ea typeface="微軟正黑體" panose="020B0604030504040204" pitchFamily="34" charset="-120"/>
              </a:rPr>
              <a:t>管理、修改、查看工作分配單（自己領隊的）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>
                <a:latin typeface="微軟正黑體" panose="020B0604030504040204" pitchFamily="34" charset="-120"/>
                <a:ea typeface="微軟正黑體" panose="020B0604030504040204" pitchFamily="34" charset="-120"/>
              </a:rPr>
              <a:t>可查看</a:t>
            </a:r>
            <a:r>
              <a:rPr lang="zh-CN" altLang="en-US" sz="200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個人行事歷</a:t>
            </a:r>
            <a:endParaRPr lang="zh-TW" altLang="en-US" sz="20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AF2C422-49BE-415B-9150-223157D1BC5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56216" y="3716435"/>
            <a:ext cx="1147715" cy="11477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FF713BF-FE07-4891-8791-BEA55C2C07CA}"/>
              </a:ext>
            </a:extLst>
          </p:cNvPr>
          <p:cNvSpPr txBox="1"/>
          <p:nvPr/>
        </p:nvSpPr>
        <p:spPr>
          <a:xfrm>
            <a:off x="6837199" y="3777255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員工</a:t>
            </a:r>
            <a:r>
              <a:rPr lang="zh-TW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的需求</a:t>
            </a:r>
            <a:endParaRPr lang="en-MY" sz="28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39FF59-F340-49AB-BAB1-9E430F84809C}"/>
              </a:ext>
            </a:extLst>
          </p:cNvPr>
          <p:cNvSpPr txBox="1"/>
          <p:nvPr/>
        </p:nvSpPr>
        <p:spPr>
          <a:xfrm>
            <a:off x="6746724" y="4370096"/>
            <a:ext cx="49888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>
                <a:latin typeface="微軟正黑體" panose="020B0604030504040204" pitchFamily="34" charset="-120"/>
                <a:ea typeface="微軟正黑體" panose="020B0604030504040204" pitchFamily="34" charset="-120"/>
              </a:rPr>
              <a:t>可查看</a:t>
            </a:r>
            <a:r>
              <a:rPr lang="zh-CN" altLang="en-US" sz="200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個人行事歷</a:t>
            </a:r>
            <a:endParaRPr lang="zh-TW" altLang="en-US" sz="20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8927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CE8F37E8-AB07-44C4-BD0D-C19F65AF5C16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zh-CN" altLang="en-US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環境圖</a:t>
            </a:r>
            <a:endParaRPr lang="en-US" altLang="zh-TW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圖片 2">
            <a:extLst>
              <a:ext uri="{FF2B5EF4-FFF2-40B4-BE49-F238E27FC236}">
                <a16:creationId xmlns:a16="http://schemas.microsoft.com/office/drawing/2014/main" id="{E6AD0B27-5B8F-4731-AF72-33766C624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951" y="1445583"/>
            <a:ext cx="9382043" cy="5406720"/>
          </a:xfrm>
          <a:prstGeom prst="rect">
            <a:avLst/>
          </a:prstGeom>
        </p:spPr>
      </p:pic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CE8F37E8-AB07-44C4-BD0D-C19F65AF5C16}"/>
              </a:ext>
            </a:extLst>
          </p:cNvPr>
          <p:cNvSpPr txBox="1">
            <a:spLocks/>
          </p:cNvSpPr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zh-CN" altLang="en-US" sz="2600" b="1">
                <a:solidFill>
                  <a:srgbClr val="FFFFFF"/>
                </a:solidFill>
                <a:ea typeface="等线 Light"/>
              </a:rPr>
              <a:t>資料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zh-CN" altLang="en-US" sz="2600" b="1">
                <a:solidFill>
                  <a:srgbClr val="FFFFFF"/>
                </a:solidFill>
                <a:ea typeface="等线 Light"/>
              </a:rPr>
              <a:t>流程</a:t>
            </a:r>
            <a:r>
              <a:rPr lang="zh-CN" altLang="en-US" sz="2600" b="1" kern="1200">
                <a:solidFill>
                  <a:srgbClr val="FFFFFF"/>
                </a:solidFill>
                <a:latin typeface="+mj-lt"/>
                <a:ea typeface="等线 Light"/>
                <a:cs typeface="+mj-cs"/>
              </a:rPr>
              <a:t>圖</a:t>
            </a:r>
            <a:endParaRPr lang="zh-CN" altLang="en-US" sz="2600" b="1" kern="1200">
              <a:solidFill>
                <a:srgbClr val="FFFFFF"/>
              </a:solidFill>
              <a:latin typeface="+mj-lt"/>
              <a:ea typeface="等线 Light"/>
              <a:cs typeface="Calibri Light"/>
            </a:endParaRPr>
          </a:p>
        </p:txBody>
      </p:sp>
      <p:pic>
        <p:nvPicPr>
          <p:cNvPr id="3" name="圖片 6" descr="一張含有 文字 的圖片&#10;&#10;描述是以非常高的可信度產生">
            <a:extLst>
              <a:ext uri="{FF2B5EF4-FFF2-40B4-BE49-F238E27FC236}">
                <a16:creationId xmlns:a16="http://schemas.microsoft.com/office/drawing/2014/main" id="{EB30ECE8-A97F-4AED-AD60-089B228B1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342" y="241565"/>
            <a:ext cx="6098385" cy="6475863"/>
          </a:xfrm>
          <a:prstGeom prst="rect">
            <a:avLst/>
          </a:prstGeom>
        </p:spPr>
      </p:pic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10257" y="6356350"/>
            <a:ext cx="5600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777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0"/>
            <a:ext cx="11002962" cy="1189038"/>
          </a:xfrm>
        </p:spPr>
        <p:txBody>
          <a:bodyPr rtlCol="0"/>
          <a:lstStyle/>
          <a:p>
            <a:pPr algn="ctr" rtl="0"/>
            <a:r>
              <a:rPr lang="zh-CN" altLang="en-US">
                <a:ea typeface="等线 Light"/>
              </a:rPr>
              <a:t>處理描述(1)</a:t>
            </a:r>
            <a:endParaRPr lang="en-GB"/>
          </a:p>
        </p:txBody>
      </p:sp>
      <p:graphicFrame>
        <p:nvGraphicFramePr>
          <p:cNvPr id="6" name="Table 2" descr="Table Goes Here">
            <a:extLst>
              <a:ext uri="{FF2B5EF4-FFF2-40B4-BE49-F238E27FC236}">
                <a16:creationId xmlns:a16="http://schemas.microsoft.com/office/drawing/2014/main" id="{0E9A2E70-9C73-45A4-9B0C-E2433CF2A83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872963171"/>
              </p:ext>
            </p:extLst>
          </p:nvPr>
        </p:nvGraphicFramePr>
        <p:xfrm>
          <a:off x="262690" y="1181074"/>
          <a:ext cx="11518430" cy="488026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27377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7991053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</a:tblGrid>
              <a:tr h="581433"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sz="2400" b="0" noProof="0"/>
                        <a:t>作業處理名稱</a:t>
                      </a:r>
                      <a:endParaRPr lang="en-GB" sz="2400" b="0" i="0" noProof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/>
                      </a:endParaRPr>
                    </a:p>
                  </a:txBody>
                  <a:tcPr marL="67647" marR="67647" marT="34995" marB="34995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2400" b="0" noProof="0">
                          <a:latin typeface="微軟正黑體 Light"/>
                          <a:ea typeface="微軟正黑體 Light"/>
                        </a:rPr>
                        <a:t>專案建立</a:t>
                      </a:r>
                      <a:endParaRPr lang="en-GB" sz="2400" b="0" i="0" noProof="0">
                        <a:solidFill>
                          <a:schemeClr val="bg2"/>
                        </a:solidFill>
                        <a:latin typeface="微軟正黑體 Light"/>
                        <a:ea typeface="微軟正黑體 Light"/>
                        <a:cs typeface="Gill Sans"/>
                      </a:endParaRP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24209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執行程序與規則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１. </a:t>
                      </a: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主管部在生成專案時，會選擇一群員工來執行這個專案</a:t>
                      </a:r>
                      <a:endParaRPr lang="zh-TW" altLang="en-US" sz="2400"/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２. 主管部會從專案的員工其中</a:t>
                      </a:r>
                      <a:r>
                        <a:rPr lang="zh-CN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指派一名為領隊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US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３. 主管部可隨時編輯專案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資料輸入／來源</a:t>
                      </a:r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委託資訊／主管部</a:t>
                      </a:r>
                      <a:endParaRPr lang="en-GB" sz="2400" noProof="0">
                        <a:solidFill>
                          <a:schemeClr val="tx1"/>
                        </a:solidFill>
                        <a:latin typeface="微軟正黑體 Light"/>
                        <a:ea typeface="微軟正黑體 Light"/>
                      </a:endParaRP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資料輸出／目的地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專案／主管部</a:t>
                      </a:r>
                      <a:endParaRPr lang="zh-TW" altLang="en-US" sz="2400"/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714375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限制與備註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2400" noProof="0">
                        <a:solidFill>
                          <a:schemeClr val="tx1"/>
                        </a:solidFill>
                        <a:latin typeface="微軟正黑體 Light"/>
                        <a:ea typeface="微軟正黑體 Light"/>
                      </a:endParaRP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</a:tbl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0"/>
            <a:ext cx="11002962" cy="1189038"/>
          </a:xfrm>
        </p:spPr>
        <p:txBody>
          <a:bodyPr rtlCol="0"/>
          <a:lstStyle/>
          <a:p>
            <a:pPr algn="ctr" rtl="0"/>
            <a:r>
              <a:rPr lang="zh-CN" altLang="en-US">
                <a:ea typeface="等线 Light"/>
              </a:rPr>
              <a:t>處理描述(2)</a:t>
            </a:r>
            <a:endParaRPr lang="en-GB"/>
          </a:p>
        </p:txBody>
      </p:sp>
      <p:graphicFrame>
        <p:nvGraphicFramePr>
          <p:cNvPr id="6" name="Table 2" descr="Table Goes Here">
            <a:extLst>
              <a:ext uri="{FF2B5EF4-FFF2-40B4-BE49-F238E27FC236}">
                <a16:creationId xmlns:a16="http://schemas.microsoft.com/office/drawing/2014/main" id="{0E9A2E70-9C73-45A4-9B0C-E2433CF2A83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128635117"/>
              </p:ext>
            </p:extLst>
          </p:nvPr>
        </p:nvGraphicFramePr>
        <p:xfrm>
          <a:off x="262690" y="1181074"/>
          <a:ext cx="11518430" cy="488026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27377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7991053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</a:tblGrid>
              <a:tr h="581433"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sz="2400" b="0" noProof="0"/>
                        <a:t>作業處理名稱</a:t>
                      </a:r>
                      <a:endParaRPr lang="en-GB" sz="2400" b="0" i="0" noProof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/>
                      </a:endParaRPr>
                    </a:p>
                  </a:txBody>
                  <a:tcPr marL="67647" marR="67647" marT="34995" marB="34995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sz="2400" b="0" i="0" u="none" strike="noStrike" baseline="0" noProof="0">
                          <a:solidFill>
                            <a:srgbClr val="FFFFFF"/>
                          </a:solidFill>
                          <a:latin typeface="微軟正黑體 Light"/>
                          <a:ea typeface="微軟正黑體 Light"/>
                        </a:rPr>
                        <a:t>工作委派單</a:t>
                      </a:r>
                      <a:r>
                        <a:rPr lang="zh-CN" altLang="en-US" sz="2400" b="0" i="0" u="none" strike="noStrike" baseline="0" noProof="0">
                          <a:solidFill>
                            <a:srgbClr val="FFFFFF"/>
                          </a:solidFill>
                          <a:latin typeface="微軟正黑體 Light"/>
                          <a:ea typeface="微軟正黑體 Light"/>
                        </a:rPr>
                        <a:t>生成</a:t>
                      </a:r>
                      <a:endParaRPr lang="zh-TW" altLang="en-US"/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24209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執行程序與規則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１.</a:t>
                      </a: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繼承部分專案資料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２.從員工個人資料匯入員工姓名與ＩＤ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資料輸入／來源</a:t>
                      </a:r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專案／主管部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資料輸出／目的地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工作委配單／領隊</a:t>
                      </a:r>
                      <a:endParaRPr lang="zh-TW" altLang="en-US" sz="2400"/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714375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限制與備註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此委派單為自動生成</a:t>
                      </a:r>
                      <a:endParaRPr lang="en-GB" sz="2400" noProof="0">
                        <a:solidFill>
                          <a:schemeClr val="tx1"/>
                        </a:solidFill>
                        <a:latin typeface="微軟正黑體 Light"/>
                        <a:ea typeface="微軟正黑體 Light"/>
                      </a:endParaRP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</a:tbl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7900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9589_TF55661986" id="{D53D9714-D995-41D7-9C1F-B2393C0350CC}" vid="{7A58297F-CFCF-4EC7-AF07-E46DA50D1F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0B16AC2-D7DD-48B6-919A-4ADE887D756B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2E71848-B78E-4D58-BFA5-D2D5918911CD}">
  <ds:schemaRefs>
    <ds:schemaRef ds:uri="16c05727-aa75-4e4a-9b5f-8a80a1165891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tf55661986</Template>
  <Application>Microsoft Office PowerPoint</Application>
  <PresentationFormat>Widescreen</PresentationFormat>
  <Slides>13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人員佈署與調配系統</vt:lpstr>
      <vt:lpstr>專題動機</vt:lpstr>
      <vt:lpstr>專題內容</vt:lpstr>
      <vt:lpstr>使用者要求</vt:lpstr>
      <vt:lpstr>使用者要求</vt:lpstr>
      <vt:lpstr>PowerPoint Presentation</vt:lpstr>
      <vt:lpstr>PowerPoint Presentation</vt:lpstr>
      <vt:lpstr>處理描述(1)</vt:lpstr>
      <vt:lpstr>處理描述(2)</vt:lpstr>
      <vt:lpstr>處理描述(3)</vt:lpstr>
      <vt:lpstr>藍圖</vt:lpstr>
      <vt:lpstr>藍圖</vt:lpstr>
      <vt:lpstr>感謝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人員佈署與調配系統</dc:title>
  <dc:creator/>
  <cp:revision>1</cp:revision>
  <dcterms:created xsi:type="dcterms:W3CDTF">2020-04-30T09:46:23Z</dcterms:created>
  <dcterms:modified xsi:type="dcterms:W3CDTF">2020-05-04T15:32:00Z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